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Hanalei"/>
      <p:regular r:id="rId23"/>
    </p:embeddedFont>
    <p:embeddedFont>
      <p:font typeface="Pacifico"/>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Pacifico-regular.fntdata"/><Relationship Id="rId12" Type="http://schemas.openxmlformats.org/officeDocument/2006/relationships/slide" Target="slides/slide7.xml"/><Relationship Id="rId23" Type="http://schemas.openxmlformats.org/officeDocument/2006/relationships/font" Target="fonts/Hanalei-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026e789d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026e789d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026e789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026e789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026e789d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026e789d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026e789d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026e789d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04c5430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04c5430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04c54307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04c54307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04c5430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04c5430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007f07083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007f0708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007f0708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007f0708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026e789d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026e789d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007f0708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007f0708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007f070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007f070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026e789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026e789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007f0708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007f0708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007f0708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007f0708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007f0708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007f0708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globalsecurity.org/military/facility/okinawa-battle.htm" TargetMode="External"/><Relationship Id="rId4" Type="http://schemas.openxmlformats.org/officeDocument/2006/relationships/hyperlink" Target="https://www.historynet.com/battle-of-okinawa-operation-iceberg.htm" TargetMode="External"/><Relationship Id="rId5" Type="http://schemas.openxmlformats.org/officeDocument/2006/relationships/hyperlink" Target="https://www.youtube.com/watch?v=3SMqm0HFSfc" TargetMode="External"/><Relationship Id="rId6" Type="http://schemas.openxmlformats.org/officeDocument/2006/relationships/hyperlink" Target="https://www.history.navy.mil/research/library/manuscripts/p-r/donald-w-panek-wwii-diary-invasion-of-okinawa.html" TargetMode="External"/><Relationship Id="rId7" Type="http://schemas.openxmlformats.org/officeDocument/2006/relationships/hyperlink" Target="https://www.history.com/topics/world-war-ii/battle-of-okinawa" TargetMode="External"/><Relationship Id="rId8" Type="http://schemas.openxmlformats.org/officeDocument/2006/relationships/hyperlink" Target="https://en.wikipedia.org/wiki/Battle_of_Okinaw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Simon_Bolivar_Buckner_Jr." TargetMode="External"/><Relationship Id="rId4" Type="http://schemas.openxmlformats.org/officeDocument/2006/relationships/hyperlink" Target="https://en.wikipedia.org/wiki/Joseph_Stilwell" TargetMode="External"/><Relationship Id="rId11" Type="http://schemas.openxmlformats.org/officeDocument/2006/relationships/hyperlink" Target="https://en.wikipedia.org/wiki/Flag_of_the_United_States" TargetMode="External"/><Relationship Id="rId10" Type="http://schemas.openxmlformats.org/officeDocument/2006/relationships/image" Target="../media/image9.png"/><Relationship Id="rId9" Type="http://schemas.openxmlformats.org/officeDocument/2006/relationships/hyperlink" Target="https://en.wikipedia.org/wiki/William_Halsey_Jr." TargetMode="External"/><Relationship Id="rId5" Type="http://schemas.openxmlformats.org/officeDocument/2006/relationships/hyperlink" Target="https://en.wikipedia.org/wiki/Roy_Geiger" TargetMode="External"/><Relationship Id="rId6" Type="http://schemas.openxmlformats.org/officeDocument/2006/relationships/hyperlink" Target="https://en.wikipedia.org/wiki/Claudius_Miller_Easley" TargetMode="External"/><Relationship Id="rId7" Type="http://schemas.openxmlformats.org/officeDocument/2006/relationships/hyperlink" Target="https://en.wikipedia.org/wiki/Chester_W._Nimitz" TargetMode="External"/><Relationship Id="rId8" Type="http://schemas.openxmlformats.org/officeDocument/2006/relationships/hyperlink" Target="https://en.wikipedia.org/wiki/Raymond_A._Sprua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n.wikipedia.org/wiki/Mitsuru_Ushijima" TargetMode="External"/><Relationship Id="rId4" Type="http://schemas.openxmlformats.org/officeDocument/2006/relationships/hyperlink" Target="https://en.wikipedia.org/wiki/Isamu_Ch%C5%8D" TargetMode="External"/><Relationship Id="rId10" Type="http://schemas.openxmlformats.org/officeDocument/2006/relationships/hyperlink" Target="https://www.shutterstock.com/search/wwii+battleship?image_type=illustration" TargetMode="External"/><Relationship Id="rId9" Type="http://schemas.openxmlformats.org/officeDocument/2006/relationships/image" Target="../media/image3.png"/><Relationship Id="rId5" Type="http://schemas.openxmlformats.org/officeDocument/2006/relationships/hyperlink" Target="https://en.wikipedia.org/wiki/Minoru_%C5%8Cta" TargetMode="External"/><Relationship Id="rId6" Type="http://schemas.openxmlformats.org/officeDocument/2006/relationships/hyperlink" Target="https://en.wikipedia.org/wiki/Seiichi_It%C5%8D" TargetMode="External"/><Relationship Id="rId7" Type="http://schemas.openxmlformats.org/officeDocument/2006/relationships/hyperlink" Target="https://en.wikipedia.org/wiki/Hiromichi_Yahara" TargetMode="External"/><Relationship Id="rId8" Type="http://schemas.openxmlformats.org/officeDocument/2006/relationships/hyperlink" Target="https://en.wikipedia.org/wiki/Prisoner_of_wa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hyperlink" Target="http://www.emersonkent.com/map_archive/okinawa_june_1945.htm" TargetMode="External"/><Relationship Id="rId7" Type="http://schemas.openxmlformats.org/officeDocument/2006/relationships/hyperlink" Target="http://www.ibiblio.org/hyperwar/USA/CSI/CSI-Okinawa/" TargetMode="External"/><Relationship Id="rId8" Type="http://schemas.openxmlformats.org/officeDocument/2006/relationships/hyperlink" Target="https://primarysourcenexus.org/2012/06/today-in-history-defeat-okinaw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www.history.com/topics/world-war-ii/battle-of-okinaw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hyperlink" Target="https://www.warhistoryonline.com/instant-articles/the-battle-of-okinawa.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88700" y="41215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Hanalei"/>
                <a:ea typeface="Hanalei"/>
                <a:cs typeface="Hanalei"/>
                <a:sym typeface="Hanalei"/>
              </a:rPr>
              <a:t>By Jack Crane and Danny Bohmer</a:t>
            </a:r>
            <a:endParaRPr b="1">
              <a:solidFill>
                <a:srgbClr val="000000"/>
              </a:solidFill>
              <a:latin typeface="Hanalei"/>
              <a:ea typeface="Hanalei"/>
              <a:cs typeface="Hanalei"/>
              <a:sym typeface="Hanalei"/>
            </a:endParaRPr>
          </a:p>
        </p:txBody>
      </p:sp>
      <p:sp>
        <p:nvSpPr>
          <p:cNvPr id="55" name="Google Shape;55;p13"/>
          <p:cNvSpPr txBox="1"/>
          <p:nvPr/>
        </p:nvSpPr>
        <p:spPr>
          <a:xfrm>
            <a:off x="3988525" y="769975"/>
            <a:ext cx="41271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Pacifico"/>
                <a:ea typeface="Pacifico"/>
                <a:cs typeface="Pacifico"/>
                <a:sym typeface="Pacifico"/>
              </a:rPr>
              <a:t>The gruesome battle of</a:t>
            </a:r>
            <a:endParaRPr sz="3000">
              <a:solidFill>
                <a:srgbClr val="FFFFFF"/>
              </a:solidFill>
              <a:latin typeface="Pacifico"/>
              <a:ea typeface="Pacifico"/>
              <a:cs typeface="Pacifico"/>
              <a:sym typeface="Pacifico"/>
            </a:endParaRPr>
          </a:p>
        </p:txBody>
      </p:sp>
      <p:sp>
        <p:nvSpPr>
          <p:cNvPr id="56" name="Google Shape;56;p13"/>
          <p:cNvSpPr/>
          <p:nvPr/>
        </p:nvSpPr>
        <p:spPr>
          <a:xfrm>
            <a:off x="1258125" y="806700"/>
            <a:ext cx="753600" cy="329700"/>
          </a:xfrm>
          <a:prstGeom prst="rect">
            <a:avLst/>
          </a:prstGeom>
          <a:solidFill>
            <a:srgbClr val="027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6" name="Google Shape;126;p22"/>
          <p:cNvPicPr preferRelativeResize="0"/>
          <p:nvPr/>
        </p:nvPicPr>
        <p:blipFill>
          <a:blip r:embed="rId3">
            <a:alphaModFix/>
          </a:blip>
          <a:stretch>
            <a:fillRect/>
          </a:stretch>
        </p:blipFill>
        <p:spPr>
          <a:xfrm>
            <a:off x="1208438" y="1210825"/>
            <a:ext cx="6727125" cy="378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Journal Entry</a:t>
            </a:r>
            <a:endParaRPr/>
          </a:p>
        </p:txBody>
      </p:sp>
      <p:sp>
        <p:nvSpPr>
          <p:cNvPr id="132" name="Google Shape;132;p23"/>
          <p:cNvSpPr txBox="1"/>
          <p:nvPr>
            <p:ph idx="1" type="body"/>
          </p:nvPr>
        </p:nvSpPr>
        <p:spPr>
          <a:xfrm>
            <a:off x="311700" y="1152475"/>
            <a:ext cx="4291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Donald W. Panek (US Navy) describes his fears while approaching and on station at Okinawa - suicide planes and boats, shells, and mines</a:t>
            </a:r>
            <a:endParaRPr/>
          </a:p>
        </p:txBody>
      </p:sp>
      <p:pic>
        <p:nvPicPr>
          <p:cNvPr id="133" name="Google Shape;133;p23"/>
          <p:cNvPicPr preferRelativeResize="0"/>
          <p:nvPr/>
        </p:nvPicPr>
        <p:blipFill>
          <a:blip r:embed="rId3">
            <a:alphaModFix/>
          </a:blip>
          <a:stretch>
            <a:fillRect/>
          </a:stretch>
        </p:blipFill>
        <p:spPr>
          <a:xfrm>
            <a:off x="4681850" y="1310813"/>
            <a:ext cx="4009300" cy="309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Journal Entry 2</a:t>
            </a:r>
            <a:endParaRPr/>
          </a:p>
        </p:txBody>
      </p:sp>
      <p:sp>
        <p:nvSpPr>
          <p:cNvPr id="139" name="Google Shape;139;p24"/>
          <p:cNvSpPr txBox="1"/>
          <p:nvPr>
            <p:ph idx="1" type="body"/>
          </p:nvPr>
        </p:nvSpPr>
        <p:spPr>
          <a:xfrm>
            <a:off x="311700" y="1152475"/>
            <a:ext cx="4343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Panek describes when 2 american ships were hit (no fatalities, ships were repaired within a few days), but the whole harbor </a:t>
            </a:r>
            <a:r>
              <a:rPr lang="en"/>
              <a:t>unloaded</a:t>
            </a:r>
            <a:r>
              <a:rPr lang="en"/>
              <a:t> at a </a:t>
            </a:r>
            <a:r>
              <a:rPr lang="en"/>
              <a:t>japanese</a:t>
            </a:r>
            <a:r>
              <a:rPr lang="en"/>
              <a:t> plane and 2 ships</a:t>
            </a:r>
            <a:endParaRPr/>
          </a:p>
        </p:txBody>
      </p:sp>
      <p:pic>
        <p:nvPicPr>
          <p:cNvPr id="140" name="Google Shape;140;p24"/>
          <p:cNvPicPr preferRelativeResize="0"/>
          <p:nvPr/>
        </p:nvPicPr>
        <p:blipFill>
          <a:blip r:embed="rId3">
            <a:alphaModFix/>
          </a:blip>
          <a:stretch>
            <a:fillRect/>
          </a:stretch>
        </p:blipFill>
        <p:spPr>
          <a:xfrm>
            <a:off x="4807500" y="1170125"/>
            <a:ext cx="4184100" cy="3228626"/>
          </a:xfrm>
          <a:prstGeom prst="rect">
            <a:avLst/>
          </a:prstGeom>
          <a:noFill/>
          <a:ln>
            <a:noFill/>
          </a:ln>
        </p:spPr>
      </p:pic>
      <p:pic>
        <p:nvPicPr>
          <p:cNvPr id="141" name="Google Shape;141;p24"/>
          <p:cNvPicPr preferRelativeResize="0"/>
          <p:nvPr/>
        </p:nvPicPr>
        <p:blipFill>
          <a:blip r:embed="rId4">
            <a:alphaModFix/>
          </a:blip>
          <a:stretch>
            <a:fillRect/>
          </a:stretch>
        </p:blipFill>
        <p:spPr>
          <a:xfrm>
            <a:off x="2900533" y="3054824"/>
            <a:ext cx="1671475" cy="1343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 of the battle</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was the final major battle of WWII, and it was one of the biggest wins for the Allied forces, specifically America. While still being outnumbered, America pulled through to win the last battle to take over all of Japan’s islands, which some say directly led to the dropping of the Atom Bombs on Japanese mainland.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Pictures</a:t>
            </a:r>
            <a:endParaRPr/>
          </a:p>
        </p:txBody>
      </p:sp>
      <p:sp>
        <p:nvSpPr>
          <p:cNvPr id="153" name="Google Shape;15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Wikipedia</a:t>
            </a:r>
            <a:endParaRPr/>
          </a:p>
        </p:txBody>
      </p:sp>
      <p:pic>
        <p:nvPicPr>
          <p:cNvPr id="154" name="Google Shape;154;p26"/>
          <p:cNvPicPr preferRelativeResize="0"/>
          <p:nvPr/>
        </p:nvPicPr>
        <p:blipFill>
          <a:blip r:embed="rId3">
            <a:alphaModFix/>
          </a:blip>
          <a:stretch>
            <a:fillRect/>
          </a:stretch>
        </p:blipFill>
        <p:spPr>
          <a:xfrm>
            <a:off x="2289002" y="1321799"/>
            <a:ext cx="4566003" cy="3629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Okinawa Then</a:t>
            </a:r>
            <a:endParaRPr/>
          </a:p>
        </p:txBody>
      </p:sp>
      <p:sp>
        <p:nvSpPr>
          <p:cNvPr id="160" name="Google Shape;16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World Atlas</a:t>
            </a:r>
            <a:endParaRPr/>
          </a:p>
        </p:txBody>
      </p:sp>
      <p:pic>
        <p:nvPicPr>
          <p:cNvPr id="161" name="Google Shape;161;p27"/>
          <p:cNvPicPr preferRelativeResize="0"/>
          <p:nvPr/>
        </p:nvPicPr>
        <p:blipFill>
          <a:blip r:embed="rId3">
            <a:alphaModFix/>
          </a:blip>
          <a:stretch>
            <a:fillRect/>
          </a:stretch>
        </p:blipFill>
        <p:spPr>
          <a:xfrm>
            <a:off x="1596200" y="1213725"/>
            <a:ext cx="5745097" cy="3355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Okinawa Now</a:t>
            </a:r>
            <a:endParaRPr/>
          </a:p>
        </p:txBody>
      </p:sp>
      <p:sp>
        <p:nvSpPr>
          <p:cNvPr id="167" name="Google Shape;16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History.com</a:t>
            </a:r>
            <a:endParaRPr/>
          </a:p>
        </p:txBody>
      </p:sp>
      <p:pic>
        <p:nvPicPr>
          <p:cNvPr id="168" name="Google Shape;168;p28"/>
          <p:cNvPicPr preferRelativeResize="0"/>
          <p:nvPr/>
        </p:nvPicPr>
        <p:blipFill>
          <a:blip r:embed="rId3">
            <a:alphaModFix/>
          </a:blip>
          <a:stretch>
            <a:fillRect/>
          </a:stretch>
        </p:blipFill>
        <p:spPr>
          <a:xfrm>
            <a:off x="1757675" y="922000"/>
            <a:ext cx="5628651" cy="4221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174" name="Google Shape;17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u="sng">
                <a:solidFill>
                  <a:schemeClr val="hlink"/>
                </a:solidFill>
                <a:hlinkClick r:id="rId3"/>
              </a:rPr>
              <a:t>https://www.globalsecurity.org/military/facility/okinawa-battle.htm</a:t>
            </a:r>
            <a:endParaRPr sz="1100"/>
          </a:p>
          <a:p>
            <a:pPr indent="0" lvl="0" marL="0" rtl="0" algn="l">
              <a:lnSpc>
                <a:spcPct val="100000"/>
              </a:lnSpc>
              <a:spcBef>
                <a:spcPts val="0"/>
              </a:spcBef>
              <a:spcAft>
                <a:spcPts val="0"/>
              </a:spcAft>
              <a:buNone/>
            </a:pPr>
            <a:r>
              <a:rPr lang="en" sz="1100" u="sng">
                <a:solidFill>
                  <a:schemeClr val="hlink"/>
                </a:solidFill>
                <a:hlinkClick r:id="rId4"/>
              </a:rPr>
              <a:t>https://www.historynet.com/battle-of-okinawa-operation-iceberg.htm</a:t>
            </a:r>
            <a:endParaRPr sz="1100"/>
          </a:p>
          <a:p>
            <a:pPr indent="0" lvl="0" marL="0" rtl="0" algn="l">
              <a:lnSpc>
                <a:spcPct val="100000"/>
              </a:lnSpc>
              <a:spcBef>
                <a:spcPts val="0"/>
              </a:spcBef>
              <a:spcAft>
                <a:spcPts val="0"/>
              </a:spcAft>
              <a:buNone/>
            </a:pPr>
            <a:r>
              <a:rPr lang="en" sz="1100" u="sng">
                <a:solidFill>
                  <a:schemeClr val="hlink"/>
                </a:solidFill>
                <a:hlinkClick r:id="rId5"/>
              </a:rPr>
              <a:t>https://www.youtube.com/watch?v=3SMqm0HFSfc</a:t>
            </a:r>
            <a:endParaRPr sz="1100"/>
          </a:p>
          <a:p>
            <a:pPr indent="0" lvl="0" marL="0" rtl="0" algn="l">
              <a:lnSpc>
                <a:spcPct val="100000"/>
              </a:lnSpc>
              <a:spcBef>
                <a:spcPts val="0"/>
              </a:spcBef>
              <a:spcAft>
                <a:spcPts val="0"/>
              </a:spcAft>
              <a:buNone/>
            </a:pPr>
            <a:r>
              <a:rPr lang="en" sz="1100" u="sng">
                <a:solidFill>
                  <a:schemeClr val="hlink"/>
                </a:solidFill>
                <a:hlinkClick r:id="rId6"/>
              </a:rPr>
              <a:t>https://www.history.navy.mil/research/library/manuscripts/p-r/donald-w-panek-wwii-diary-invasion-of-okinawa.html</a:t>
            </a:r>
            <a:endParaRPr sz="1100"/>
          </a:p>
          <a:p>
            <a:pPr indent="0" lvl="0" marL="0" rtl="0" algn="l">
              <a:lnSpc>
                <a:spcPct val="100000"/>
              </a:lnSpc>
              <a:spcBef>
                <a:spcPts val="0"/>
              </a:spcBef>
              <a:spcAft>
                <a:spcPts val="0"/>
              </a:spcAft>
              <a:buNone/>
            </a:pPr>
            <a:r>
              <a:rPr lang="en" sz="1100" u="sng">
                <a:solidFill>
                  <a:schemeClr val="hlink"/>
                </a:solidFill>
                <a:hlinkClick r:id="rId7"/>
              </a:rPr>
              <a:t>https://www.history.com/topics/world-war-ii/battle-of-okinawa</a:t>
            </a:r>
            <a:endParaRPr sz="1100"/>
          </a:p>
          <a:p>
            <a:pPr indent="0" lvl="0" marL="0" rtl="0" algn="l">
              <a:lnSpc>
                <a:spcPct val="100000"/>
              </a:lnSpc>
              <a:spcBef>
                <a:spcPts val="0"/>
              </a:spcBef>
              <a:spcAft>
                <a:spcPts val="0"/>
              </a:spcAft>
              <a:buNone/>
            </a:pPr>
            <a:r>
              <a:rPr lang="en" sz="1100" u="sng">
                <a:solidFill>
                  <a:schemeClr val="hlink"/>
                </a:solidFill>
                <a:hlinkClick r:id="rId8"/>
              </a:rPr>
              <a:t>https://en.wikipedia.org/wiki/Battle_of_Okinawa</a:t>
            </a:r>
            <a:r>
              <a:rPr lang="en" sz="1100"/>
              <a:t> </a:t>
            </a:r>
            <a:endParaRPr sz="1100"/>
          </a:p>
          <a:p>
            <a:pPr indent="0" lvl="0" marL="0" rtl="0" algn="l">
              <a:lnSpc>
                <a:spcPct val="100000"/>
              </a:lnSpc>
              <a:spcBef>
                <a:spcPts val="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Date</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The battle of Okinawa began April 1, 1945</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Date</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And ended on June 22, 1945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Military Leaders- America</a:t>
            </a:r>
            <a:endParaRPr/>
          </a:p>
        </p:txBody>
      </p:sp>
      <p:sp>
        <p:nvSpPr>
          <p:cNvPr id="74" name="Google Shape;74;p16"/>
          <p:cNvSpPr txBox="1"/>
          <p:nvPr>
            <p:ph idx="1" type="body"/>
          </p:nvPr>
        </p:nvSpPr>
        <p:spPr>
          <a:xfrm>
            <a:off x="311700" y="11370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highlight>
                  <a:srgbClr val="F8F9FA"/>
                </a:highlight>
                <a:uFill>
                  <a:noFill/>
                </a:uFill>
                <a:hlinkClick r:id="rId3"/>
              </a:rPr>
              <a:t>Simon Bolivar Buckner Jr.</a:t>
            </a:r>
            <a:r>
              <a:rPr b="1" lang="en" sz="2400">
                <a:solidFill>
                  <a:schemeClr val="dk1"/>
                </a:solidFill>
                <a:highlight>
                  <a:srgbClr val="F8F9FA"/>
                </a:highlight>
                <a:latin typeface="Times New Roman"/>
                <a:ea typeface="Times New Roman"/>
                <a:cs typeface="Times New Roman"/>
                <a:sym typeface="Times New Roman"/>
              </a:rPr>
              <a:t>- died</a:t>
            </a:r>
            <a:endParaRPr b="1" sz="2400">
              <a:solidFill>
                <a:schemeClr val="dk1"/>
              </a:solidFill>
              <a:highlight>
                <a:srgbClr val="F8F9FA"/>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highlight>
                  <a:srgbClr val="F8F9FA"/>
                </a:highlight>
              </a:rPr>
              <a:t> </a:t>
            </a:r>
            <a:r>
              <a:rPr lang="en" sz="2400">
                <a:solidFill>
                  <a:schemeClr val="dk1"/>
                </a:solidFill>
                <a:highlight>
                  <a:srgbClr val="F8F9FA"/>
                </a:highlight>
                <a:uFill>
                  <a:noFill/>
                </a:uFill>
                <a:hlinkClick r:id="rId4"/>
              </a:rPr>
              <a:t>Joseph Stilwell</a:t>
            </a:r>
            <a:endParaRPr sz="2400">
              <a:solidFill>
                <a:schemeClr val="dk1"/>
              </a:solidFill>
              <a:highlight>
                <a:srgbClr val="F8F9FA"/>
              </a:highligh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highlight>
                  <a:srgbClr val="F8F9FA"/>
                </a:highlight>
              </a:rPr>
              <a:t> </a:t>
            </a:r>
            <a:r>
              <a:rPr lang="en" sz="2400">
                <a:solidFill>
                  <a:schemeClr val="dk1"/>
                </a:solidFill>
                <a:highlight>
                  <a:srgbClr val="F8F9FA"/>
                </a:highlight>
                <a:uFill>
                  <a:noFill/>
                </a:uFill>
                <a:hlinkClick r:id="rId5"/>
              </a:rPr>
              <a:t>Roy Geiger</a:t>
            </a:r>
            <a:endParaRPr sz="2400">
              <a:solidFill>
                <a:schemeClr val="dk1"/>
              </a:solidFill>
              <a:highlight>
                <a:srgbClr val="F8F9FA"/>
              </a:highligh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highlight>
                  <a:srgbClr val="F8F9FA"/>
                </a:highlight>
              </a:rPr>
              <a:t> </a:t>
            </a:r>
            <a:r>
              <a:rPr lang="en" sz="2400">
                <a:solidFill>
                  <a:schemeClr val="dk1"/>
                </a:solidFill>
                <a:highlight>
                  <a:srgbClr val="F8F9FA"/>
                </a:highlight>
                <a:uFill>
                  <a:noFill/>
                </a:uFill>
                <a:hlinkClick r:id="rId6"/>
              </a:rPr>
              <a:t>Claudius Miller Easley</a:t>
            </a:r>
            <a:r>
              <a:rPr b="1" lang="en" sz="2400">
                <a:solidFill>
                  <a:schemeClr val="dk1"/>
                </a:solidFill>
                <a:highlight>
                  <a:srgbClr val="F8F9FA"/>
                </a:highlight>
                <a:latin typeface="Times New Roman"/>
                <a:ea typeface="Times New Roman"/>
                <a:cs typeface="Times New Roman"/>
                <a:sym typeface="Times New Roman"/>
              </a:rPr>
              <a:t>- died</a:t>
            </a:r>
            <a:endParaRPr b="1" sz="2400">
              <a:solidFill>
                <a:schemeClr val="dk1"/>
              </a:solidFill>
              <a:highlight>
                <a:srgbClr val="F8F9FA"/>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highlight>
                  <a:srgbClr val="F8F9FA"/>
                </a:highlight>
              </a:rPr>
              <a:t> </a:t>
            </a:r>
            <a:r>
              <a:rPr lang="en" sz="2400">
                <a:solidFill>
                  <a:schemeClr val="dk1"/>
                </a:solidFill>
                <a:highlight>
                  <a:srgbClr val="F8F9FA"/>
                </a:highlight>
                <a:uFill>
                  <a:noFill/>
                </a:uFill>
                <a:hlinkClick r:id="rId7"/>
              </a:rPr>
              <a:t>Chester W. Nimitz</a:t>
            </a:r>
            <a:endParaRPr sz="2400">
              <a:solidFill>
                <a:schemeClr val="dk1"/>
              </a:solidFill>
              <a:highlight>
                <a:srgbClr val="F8F9FA"/>
              </a:highligh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highlight>
                  <a:srgbClr val="F8F9FA"/>
                </a:highlight>
              </a:rPr>
              <a:t> </a:t>
            </a:r>
            <a:r>
              <a:rPr lang="en" sz="2400">
                <a:solidFill>
                  <a:schemeClr val="dk1"/>
                </a:solidFill>
                <a:highlight>
                  <a:srgbClr val="F8F9FA"/>
                </a:highlight>
                <a:uFill>
                  <a:noFill/>
                </a:uFill>
                <a:hlinkClick r:id="rId8"/>
              </a:rPr>
              <a:t>Raymond A. Spruance</a:t>
            </a:r>
            <a:endParaRPr sz="2400">
              <a:solidFill>
                <a:schemeClr val="dk1"/>
              </a:solidFill>
              <a:highlight>
                <a:srgbClr val="F8F9FA"/>
              </a:highligh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highlight>
                  <a:srgbClr val="F8F9FA"/>
                </a:highlight>
              </a:rPr>
              <a:t> </a:t>
            </a:r>
            <a:r>
              <a:rPr lang="en" sz="2400">
                <a:solidFill>
                  <a:schemeClr val="dk1"/>
                </a:solidFill>
                <a:highlight>
                  <a:srgbClr val="F8F9FA"/>
                </a:highlight>
                <a:uFill>
                  <a:noFill/>
                </a:uFill>
                <a:hlinkClick r:id="rId9"/>
              </a:rPr>
              <a:t>William Halsey Jr.</a:t>
            </a:r>
            <a:endParaRPr/>
          </a:p>
        </p:txBody>
      </p:sp>
      <p:pic>
        <p:nvPicPr>
          <p:cNvPr id="75" name="Google Shape;75;p16"/>
          <p:cNvPicPr preferRelativeResize="0"/>
          <p:nvPr/>
        </p:nvPicPr>
        <p:blipFill>
          <a:blip r:embed="rId10">
            <a:alphaModFix/>
          </a:blip>
          <a:stretch>
            <a:fillRect/>
          </a:stretch>
        </p:blipFill>
        <p:spPr>
          <a:xfrm>
            <a:off x="5559300" y="3255924"/>
            <a:ext cx="3584701" cy="1887576"/>
          </a:xfrm>
          <a:prstGeom prst="rect">
            <a:avLst/>
          </a:prstGeom>
          <a:noFill/>
          <a:ln>
            <a:noFill/>
          </a:ln>
        </p:spPr>
      </p:pic>
      <p:sp>
        <p:nvSpPr>
          <p:cNvPr id="76" name="Google Shape;76;p16"/>
          <p:cNvSpPr txBox="1"/>
          <p:nvPr/>
        </p:nvSpPr>
        <p:spPr>
          <a:xfrm>
            <a:off x="954775" y="4804700"/>
            <a:ext cx="41580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11"/>
              </a:rPr>
              <a:t>https://en.wikipedia.org/wiki/Flag_of_the_United_States</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Military Leaders- Japan</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rgbClr val="000000"/>
                </a:solidFill>
                <a:highlight>
                  <a:srgbClr val="F8F9FA"/>
                </a:highlight>
              </a:rPr>
              <a:t> </a:t>
            </a:r>
            <a:r>
              <a:rPr lang="en" sz="2400">
                <a:solidFill>
                  <a:srgbClr val="000000"/>
                </a:solidFill>
                <a:highlight>
                  <a:srgbClr val="F8F9FA"/>
                </a:highlight>
                <a:uFill>
                  <a:noFill/>
                </a:uFill>
                <a:hlinkClick r:id="rId3"/>
              </a:rPr>
              <a:t>Mitsuru Ushijima</a:t>
            </a:r>
            <a:r>
              <a:rPr b="1" lang="en" sz="2400">
                <a:solidFill>
                  <a:srgbClr val="000000"/>
                </a:solidFill>
                <a:highlight>
                  <a:srgbClr val="F8F9FA"/>
                </a:highlight>
                <a:latin typeface="Times New Roman"/>
                <a:ea typeface="Times New Roman"/>
                <a:cs typeface="Times New Roman"/>
                <a:sym typeface="Times New Roman"/>
              </a:rPr>
              <a:t>- died</a:t>
            </a:r>
            <a:endParaRPr b="1" sz="2400">
              <a:solidFill>
                <a:srgbClr val="000000"/>
              </a:solidFill>
              <a:highlight>
                <a:srgbClr val="F8F9FA"/>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400">
                <a:solidFill>
                  <a:srgbClr val="000000"/>
                </a:solidFill>
                <a:highlight>
                  <a:srgbClr val="F8F9FA"/>
                </a:highlight>
              </a:rPr>
              <a:t> </a:t>
            </a:r>
            <a:r>
              <a:rPr lang="en" sz="2400">
                <a:solidFill>
                  <a:srgbClr val="000000"/>
                </a:solidFill>
                <a:highlight>
                  <a:srgbClr val="F8F9FA"/>
                </a:highlight>
                <a:uFill>
                  <a:noFill/>
                </a:uFill>
                <a:hlinkClick r:id="rId4"/>
              </a:rPr>
              <a:t>Isamu Chō</a:t>
            </a:r>
            <a:r>
              <a:rPr b="1" lang="en" sz="2400">
                <a:solidFill>
                  <a:srgbClr val="000000"/>
                </a:solidFill>
                <a:highlight>
                  <a:srgbClr val="F8F9FA"/>
                </a:highlight>
                <a:latin typeface="Times New Roman"/>
                <a:ea typeface="Times New Roman"/>
                <a:cs typeface="Times New Roman"/>
                <a:sym typeface="Times New Roman"/>
              </a:rPr>
              <a:t>- died</a:t>
            </a:r>
            <a:endParaRPr b="1" sz="2400">
              <a:solidFill>
                <a:srgbClr val="000000"/>
              </a:solidFill>
              <a:highlight>
                <a:srgbClr val="F8F9FA"/>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400">
                <a:solidFill>
                  <a:srgbClr val="000000"/>
                </a:solidFill>
                <a:highlight>
                  <a:srgbClr val="F8F9FA"/>
                </a:highlight>
              </a:rPr>
              <a:t> </a:t>
            </a:r>
            <a:r>
              <a:rPr lang="en" sz="2400">
                <a:solidFill>
                  <a:srgbClr val="000000"/>
                </a:solidFill>
                <a:highlight>
                  <a:srgbClr val="F8F9FA"/>
                </a:highlight>
                <a:uFill>
                  <a:noFill/>
                </a:uFill>
                <a:hlinkClick r:id="rId5"/>
              </a:rPr>
              <a:t>Minoru Ōta</a:t>
            </a:r>
            <a:r>
              <a:rPr b="1" lang="en" sz="2400">
                <a:solidFill>
                  <a:srgbClr val="000000"/>
                </a:solidFill>
                <a:highlight>
                  <a:srgbClr val="F8F9FA"/>
                </a:highlight>
                <a:latin typeface="Times New Roman"/>
                <a:ea typeface="Times New Roman"/>
                <a:cs typeface="Times New Roman"/>
                <a:sym typeface="Times New Roman"/>
              </a:rPr>
              <a:t>- died</a:t>
            </a:r>
            <a:endParaRPr b="1" sz="2400">
              <a:solidFill>
                <a:srgbClr val="000000"/>
              </a:solidFill>
              <a:highlight>
                <a:srgbClr val="F8F9FA"/>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400">
                <a:solidFill>
                  <a:srgbClr val="000000"/>
                </a:solidFill>
                <a:highlight>
                  <a:srgbClr val="F8F9FA"/>
                </a:highlight>
              </a:rPr>
              <a:t> </a:t>
            </a:r>
            <a:r>
              <a:rPr lang="en" sz="2400">
                <a:solidFill>
                  <a:srgbClr val="000000"/>
                </a:solidFill>
                <a:highlight>
                  <a:srgbClr val="F8F9FA"/>
                </a:highlight>
                <a:uFill>
                  <a:noFill/>
                </a:uFill>
                <a:hlinkClick r:id="rId6"/>
              </a:rPr>
              <a:t>Seiichi Itō</a:t>
            </a:r>
            <a:r>
              <a:rPr b="1" lang="en" sz="2400">
                <a:solidFill>
                  <a:srgbClr val="000000"/>
                </a:solidFill>
                <a:highlight>
                  <a:srgbClr val="F8F9FA"/>
                </a:highlight>
                <a:latin typeface="Times New Roman"/>
                <a:ea typeface="Times New Roman"/>
                <a:cs typeface="Times New Roman"/>
                <a:sym typeface="Times New Roman"/>
              </a:rPr>
              <a:t>- died</a:t>
            </a:r>
            <a:endParaRPr b="1" sz="2400">
              <a:solidFill>
                <a:srgbClr val="000000"/>
              </a:solidFill>
              <a:highlight>
                <a:srgbClr val="F8F9FA"/>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400">
                <a:solidFill>
                  <a:srgbClr val="000000"/>
                </a:solidFill>
                <a:highlight>
                  <a:srgbClr val="F8F9FA"/>
                </a:highlight>
              </a:rPr>
              <a:t> </a:t>
            </a:r>
            <a:r>
              <a:rPr lang="en" sz="2400">
                <a:solidFill>
                  <a:srgbClr val="000000"/>
                </a:solidFill>
                <a:highlight>
                  <a:srgbClr val="F8F9FA"/>
                </a:highlight>
                <a:uFill>
                  <a:noFill/>
                </a:uFill>
                <a:hlinkClick r:id="rId7"/>
              </a:rPr>
              <a:t>Hiromichi Yahara</a:t>
            </a:r>
            <a:r>
              <a:rPr lang="en"/>
              <a:t>- </a:t>
            </a:r>
            <a:r>
              <a:rPr lang="en" sz="2400">
                <a:solidFill>
                  <a:srgbClr val="000000"/>
                </a:solidFill>
                <a:highlight>
                  <a:srgbClr val="F8F9FA"/>
                </a:highlight>
                <a:uFill>
                  <a:noFill/>
                </a:uFill>
                <a:hlinkClick r:id="rId8"/>
              </a:rPr>
              <a:t>(POW)</a:t>
            </a:r>
            <a:endParaRPr sz="2400">
              <a:solidFill>
                <a:srgbClr val="000000"/>
              </a:solidFill>
            </a:endParaRPr>
          </a:p>
        </p:txBody>
      </p:sp>
      <p:pic>
        <p:nvPicPr>
          <p:cNvPr id="83" name="Google Shape;83;p17"/>
          <p:cNvPicPr preferRelativeResize="0"/>
          <p:nvPr/>
        </p:nvPicPr>
        <p:blipFill rotWithShape="1">
          <a:blip r:embed="rId9">
            <a:alphaModFix/>
          </a:blip>
          <a:srcRect b="6933" l="0" r="0" t="0"/>
          <a:stretch/>
        </p:blipFill>
        <p:spPr>
          <a:xfrm>
            <a:off x="5610225" y="2661525"/>
            <a:ext cx="3533775" cy="2481975"/>
          </a:xfrm>
          <a:prstGeom prst="rect">
            <a:avLst/>
          </a:prstGeom>
          <a:noFill/>
          <a:ln>
            <a:noFill/>
          </a:ln>
        </p:spPr>
      </p:pic>
      <p:sp>
        <p:nvSpPr>
          <p:cNvPr id="84" name="Google Shape;84;p17"/>
          <p:cNvSpPr txBox="1"/>
          <p:nvPr/>
        </p:nvSpPr>
        <p:spPr>
          <a:xfrm>
            <a:off x="446600" y="4743100"/>
            <a:ext cx="49587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10"/>
              </a:rPr>
              <a:t>https://www.shutterstock.com/search/wwii+battleship?image_type=illustration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Battle Maps</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 name="Google Shape;91;p18"/>
          <p:cNvPicPr preferRelativeResize="0"/>
          <p:nvPr/>
        </p:nvPicPr>
        <p:blipFill>
          <a:blip r:embed="rId3">
            <a:alphaModFix/>
          </a:blip>
          <a:stretch>
            <a:fillRect/>
          </a:stretch>
        </p:blipFill>
        <p:spPr>
          <a:xfrm>
            <a:off x="6540150" y="1960700"/>
            <a:ext cx="2697850" cy="2987876"/>
          </a:xfrm>
          <a:prstGeom prst="rect">
            <a:avLst/>
          </a:prstGeom>
          <a:noFill/>
          <a:ln>
            <a:noFill/>
          </a:ln>
        </p:spPr>
      </p:pic>
      <p:pic>
        <p:nvPicPr>
          <p:cNvPr id="92" name="Google Shape;92;p18"/>
          <p:cNvPicPr preferRelativeResize="0"/>
          <p:nvPr/>
        </p:nvPicPr>
        <p:blipFill>
          <a:blip r:embed="rId4">
            <a:alphaModFix/>
          </a:blip>
          <a:stretch>
            <a:fillRect/>
          </a:stretch>
        </p:blipFill>
        <p:spPr>
          <a:xfrm>
            <a:off x="0" y="1152474"/>
            <a:ext cx="2936275" cy="3915026"/>
          </a:xfrm>
          <a:prstGeom prst="rect">
            <a:avLst/>
          </a:prstGeom>
          <a:noFill/>
          <a:ln>
            <a:noFill/>
          </a:ln>
        </p:spPr>
      </p:pic>
      <p:pic>
        <p:nvPicPr>
          <p:cNvPr id="93" name="Google Shape;93;p18"/>
          <p:cNvPicPr preferRelativeResize="0"/>
          <p:nvPr/>
        </p:nvPicPr>
        <p:blipFill>
          <a:blip r:embed="rId5">
            <a:alphaModFix/>
          </a:blip>
          <a:stretch>
            <a:fillRect/>
          </a:stretch>
        </p:blipFill>
        <p:spPr>
          <a:xfrm>
            <a:off x="3052263" y="261875"/>
            <a:ext cx="3277900" cy="2516025"/>
          </a:xfrm>
          <a:prstGeom prst="rect">
            <a:avLst/>
          </a:prstGeom>
          <a:noFill/>
          <a:ln>
            <a:noFill/>
          </a:ln>
        </p:spPr>
      </p:pic>
      <p:sp>
        <p:nvSpPr>
          <p:cNvPr id="94" name="Google Shape;94;p18"/>
          <p:cNvSpPr txBox="1"/>
          <p:nvPr/>
        </p:nvSpPr>
        <p:spPr>
          <a:xfrm>
            <a:off x="3182800" y="4082575"/>
            <a:ext cx="3129000" cy="10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6"/>
              </a:rPr>
              <a:t>http://www.emersonkent.com/map_archive/okinawa_june_1945.htm</a:t>
            </a:r>
            <a:r>
              <a:rPr lang="en" sz="1000"/>
              <a:t> </a:t>
            </a:r>
            <a:endParaRPr sz="1000"/>
          </a:p>
          <a:p>
            <a:pPr indent="0" lvl="0" marL="0" rtl="0" algn="l">
              <a:spcBef>
                <a:spcPts val="0"/>
              </a:spcBef>
              <a:spcAft>
                <a:spcPts val="0"/>
              </a:spcAft>
              <a:buNone/>
            </a:pPr>
            <a:r>
              <a:rPr lang="en" sz="1000" u="sng">
                <a:solidFill>
                  <a:schemeClr val="hlink"/>
                </a:solidFill>
                <a:hlinkClick r:id="rId7"/>
              </a:rPr>
              <a:t>http://www.ibiblio.org/hyperwar/USA/CSI/CSI-Okinawa/</a:t>
            </a:r>
            <a:r>
              <a:rPr lang="en" sz="1000"/>
              <a:t> </a:t>
            </a:r>
            <a:endParaRPr sz="1000"/>
          </a:p>
          <a:p>
            <a:pPr indent="0" lvl="0" marL="0" rtl="0" algn="l">
              <a:spcBef>
                <a:spcPts val="0"/>
              </a:spcBef>
              <a:spcAft>
                <a:spcPts val="0"/>
              </a:spcAft>
              <a:buNone/>
            </a:pPr>
            <a:r>
              <a:rPr lang="en" sz="1000" u="sng">
                <a:solidFill>
                  <a:schemeClr val="hlink"/>
                </a:solidFill>
                <a:hlinkClick r:id="rId8"/>
              </a:rPr>
              <a:t>https://primarysourcenexus.org/2012/06/today-in-history-defeat-okinawa/</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Troop Strength</a:t>
            </a:r>
            <a:endParaRPr/>
          </a:p>
          <a:p>
            <a:pPr indent="0" lvl="0" marL="0" rtl="0" algn="l">
              <a:spcBef>
                <a:spcPts val="0"/>
              </a:spcBef>
              <a:spcAft>
                <a:spcPts val="0"/>
              </a:spcAft>
              <a:buNone/>
            </a:pPr>
            <a:r>
              <a:t/>
            </a:r>
            <a:endParaRPr/>
          </a:p>
        </p:txBody>
      </p:sp>
      <p:sp>
        <p:nvSpPr>
          <p:cNvPr id="100" name="Google Shape;100;p19"/>
          <p:cNvSpPr txBox="1"/>
          <p:nvPr>
            <p:ph idx="1" type="body"/>
          </p:nvPr>
        </p:nvSpPr>
        <p:spPr>
          <a:xfrm>
            <a:off x="311700" y="1152475"/>
            <a:ext cx="8520600" cy="24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American</a:t>
            </a:r>
            <a:r>
              <a:rPr lang="en" sz="2400"/>
              <a:t>- about 103,000</a:t>
            </a:r>
            <a:endParaRPr sz="2400"/>
          </a:p>
          <a:p>
            <a:pPr indent="0" lvl="0" marL="0" rtl="0" algn="l">
              <a:spcBef>
                <a:spcPts val="1600"/>
              </a:spcBef>
              <a:spcAft>
                <a:spcPts val="1600"/>
              </a:spcAft>
              <a:buNone/>
            </a:pPr>
            <a:r>
              <a:rPr lang="en" sz="2400"/>
              <a:t>Japanese- about 155,000  </a:t>
            </a:r>
            <a:endParaRPr sz="2400"/>
          </a:p>
        </p:txBody>
      </p:sp>
      <p:pic>
        <p:nvPicPr>
          <p:cNvPr id="101" name="Google Shape;101;p19"/>
          <p:cNvPicPr preferRelativeResize="0"/>
          <p:nvPr/>
        </p:nvPicPr>
        <p:blipFill>
          <a:blip r:embed="rId3">
            <a:alphaModFix/>
          </a:blip>
          <a:stretch>
            <a:fillRect/>
          </a:stretch>
        </p:blipFill>
        <p:spPr>
          <a:xfrm>
            <a:off x="3948275" y="2218800"/>
            <a:ext cx="5195726" cy="2924700"/>
          </a:xfrm>
          <a:prstGeom prst="rect">
            <a:avLst/>
          </a:prstGeom>
          <a:noFill/>
          <a:ln>
            <a:noFill/>
          </a:ln>
        </p:spPr>
      </p:pic>
      <p:sp>
        <p:nvSpPr>
          <p:cNvPr id="102" name="Google Shape;102;p19"/>
          <p:cNvSpPr txBox="1"/>
          <p:nvPr/>
        </p:nvSpPr>
        <p:spPr>
          <a:xfrm>
            <a:off x="268600" y="4700325"/>
            <a:ext cx="34380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https://www.history.com/topics/world-war-ii/battle-of-okinawa</a:t>
            </a:r>
            <a:r>
              <a:rPr lang="en"/>
              <a:t>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Casualties</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battle at Okinawa was the largest amphibious campaign in the pacific in WWII. The largest recorded number of ship-based weapons were fired.</a:t>
            </a:r>
            <a:endParaRPr/>
          </a:p>
          <a:p>
            <a:pPr indent="0" lvl="0" marL="0" rtl="0" algn="l">
              <a:spcBef>
                <a:spcPts val="1600"/>
              </a:spcBef>
              <a:spcAft>
                <a:spcPts val="0"/>
              </a:spcAft>
              <a:buNone/>
            </a:pPr>
            <a:r>
              <a:rPr lang="en"/>
              <a:t>        38,000 Wounded; 12,000 Killed or MIA</a:t>
            </a:r>
            <a:endParaRPr/>
          </a:p>
          <a:p>
            <a:pPr indent="0" lvl="0" marL="0" rtl="0" algn="l">
              <a:spcBef>
                <a:spcPts val="1600"/>
              </a:spcBef>
              <a:spcAft>
                <a:spcPts val="0"/>
              </a:spcAft>
              <a:buNone/>
            </a:pPr>
            <a:r>
              <a:rPr lang="en"/>
              <a:t>        107,000 Killed or wounded</a:t>
            </a:r>
            <a:endParaRPr/>
          </a:p>
          <a:p>
            <a:pPr indent="0" lvl="0" marL="0" rtl="0" algn="l">
              <a:spcBef>
                <a:spcPts val="1600"/>
              </a:spcBef>
              <a:spcAft>
                <a:spcPts val="1600"/>
              </a:spcAft>
              <a:buNone/>
            </a:pPr>
            <a:r>
              <a:rPr lang="en"/>
              <a:t>        100,000 civilians killed or wounded</a:t>
            </a:r>
            <a:endParaRPr/>
          </a:p>
        </p:txBody>
      </p:sp>
      <p:pic>
        <p:nvPicPr>
          <p:cNvPr id="109" name="Google Shape;109;p20"/>
          <p:cNvPicPr preferRelativeResize="0"/>
          <p:nvPr/>
        </p:nvPicPr>
        <p:blipFill>
          <a:blip r:embed="rId3">
            <a:alphaModFix/>
          </a:blip>
          <a:stretch>
            <a:fillRect/>
          </a:stretch>
        </p:blipFill>
        <p:spPr>
          <a:xfrm>
            <a:off x="370025" y="2081076"/>
            <a:ext cx="481050" cy="253299"/>
          </a:xfrm>
          <a:prstGeom prst="rect">
            <a:avLst/>
          </a:prstGeom>
          <a:noFill/>
          <a:ln>
            <a:noFill/>
          </a:ln>
        </p:spPr>
      </p:pic>
      <p:pic>
        <p:nvPicPr>
          <p:cNvPr id="110" name="Google Shape;110;p20"/>
          <p:cNvPicPr preferRelativeResize="0"/>
          <p:nvPr/>
        </p:nvPicPr>
        <p:blipFill>
          <a:blip r:embed="rId4">
            <a:alphaModFix/>
          </a:blip>
          <a:stretch>
            <a:fillRect/>
          </a:stretch>
        </p:blipFill>
        <p:spPr>
          <a:xfrm>
            <a:off x="370025" y="2571748"/>
            <a:ext cx="481050" cy="320695"/>
          </a:xfrm>
          <a:prstGeom prst="rect">
            <a:avLst/>
          </a:prstGeom>
          <a:noFill/>
          <a:ln>
            <a:noFill/>
          </a:ln>
        </p:spPr>
      </p:pic>
      <p:pic>
        <p:nvPicPr>
          <p:cNvPr id="111" name="Google Shape;111;p20"/>
          <p:cNvPicPr preferRelativeResize="0"/>
          <p:nvPr/>
        </p:nvPicPr>
        <p:blipFill>
          <a:blip r:embed="rId5">
            <a:alphaModFix/>
          </a:blip>
          <a:stretch>
            <a:fillRect/>
          </a:stretch>
        </p:blipFill>
        <p:spPr>
          <a:xfrm>
            <a:off x="370024" y="3078124"/>
            <a:ext cx="481931" cy="320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allied forces came away victorious, having pummeled the island with 30,000 shells from battleships and flame-throwing tanks.</a:t>
            </a:r>
            <a:endParaRPr/>
          </a:p>
          <a:p>
            <a:pPr indent="0" lvl="0" marL="0" rtl="0" algn="l">
              <a:spcBef>
                <a:spcPts val="1600"/>
              </a:spcBef>
              <a:spcAft>
                <a:spcPts val="1600"/>
              </a:spcAft>
              <a:buNone/>
            </a:pPr>
            <a:r>
              <a:rPr lang="en"/>
              <a:t>Allied forces killed nearly 2 for every one they lost</a:t>
            </a:r>
            <a:endParaRPr/>
          </a:p>
        </p:txBody>
      </p:sp>
      <p:pic>
        <p:nvPicPr>
          <p:cNvPr id="118" name="Google Shape;118;p21"/>
          <p:cNvPicPr preferRelativeResize="0"/>
          <p:nvPr/>
        </p:nvPicPr>
        <p:blipFill>
          <a:blip r:embed="rId3">
            <a:alphaModFix/>
          </a:blip>
          <a:stretch>
            <a:fillRect/>
          </a:stretch>
        </p:blipFill>
        <p:spPr>
          <a:xfrm>
            <a:off x="3705800" y="2403896"/>
            <a:ext cx="5438200" cy="2848275"/>
          </a:xfrm>
          <a:prstGeom prst="rect">
            <a:avLst/>
          </a:prstGeom>
          <a:noFill/>
          <a:ln>
            <a:noFill/>
          </a:ln>
        </p:spPr>
      </p:pic>
      <p:sp>
        <p:nvSpPr>
          <p:cNvPr id="119" name="Google Shape;119;p21"/>
          <p:cNvSpPr txBox="1"/>
          <p:nvPr/>
        </p:nvSpPr>
        <p:spPr>
          <a:xfrm>
            <a:off x="107425" y="4703625"/>
            <a:ext cx="30216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https://www.warhistoryonline.com/instant-articles/the-battle-of-okinawa.html</a:t>
            </a: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